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7" r:id="rId3"/>
    <p:sldId id="258" r:id="rId5"/>
    <p:sldId id="261" r:id="rId6"/>
    <p:sldId id="280" r:id="rId7"/>
    <p:sldId id="267" r:id="rId8"/>
    <p:sldId id="259" r:id="rId9"/>
    <p:sldId id="265" r:id="rId10"/>
    <p:sldId id="283" r:id="rId11"/>
    <p:sldId id="284" r:id="rId12"/>
    <p:sldId id="279" r:id="rId13"/>
  </p:sldIdLst>
  <p:sldSz cx="9144000" cy="5143500" type="screen16x9"/>
  <p:notesSz cx="6858000" cy="9144000"/>
  <p:embeddedFontLst>
    <p:embeddedFont>
      <p:font typeface="Amatic SC" panose="00000500000000000000"/>
      <p:regular r:id="rId17"/>
      <p:bold r:id="rId18"/>
    </p:embeddedFont>
    <p:embeddedFont>
      <p:font typeface="Merriweather" panose="0000050000000000000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1"/>
        <p:cNvGrpSpPr/>
        <p:nvPr/>
      </p:nvGrpSpPr>
      <p:grpSpPr>
        <a:xfrm>
          <a:off x="0" y="0"/>
          <a:ext cx="0" cy="0"/>
          <a:chOff x="0" y="0"/>
          <a:chExt cx="0" cy="0"/>
        </a:xfrm>
      </p:grpSpPr>
      <p:sp>
        <p:nvSpPr>
          <p:cNvPr id="1902" name="Google Shape;190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0"/>
        <p:cNvGrpSpPr/>
        <p:nvPr/>
      </p:nvGrpSpPr>
      <p:grpSpPr>
        <a:xfrm>
          <a:off x="0" y="0"/>
          <a:ext cx="0" cy="0"/>
          <a:chOff x="0" y="0"/>
          <a:chExt cx="0" cy="0"/>
        </a:xfrm>
      </p:grpSpPr>
      <p:sp>
        <p:nvSpPr>
          <p:cNvPr id="1971" name="Google Shape;197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56"/>
        <p:cNvGrpSpPr/>
        <p:nvPr/>
      </p:nvGrpSpPr>
      <p:grpSpPr>
        <a:xfrm>
          <a:off x="0" y="0"/>
          <a:ext cx="0" cy="0"/>
          <a:chOff x="0" y="0"/>
          <a:chExt cx="0" cy="0"/>
        </a:xfrm>
      </p:grpSpPr>
      <p:sp>
        <p:nvSpPr>
          <p:cNvPr id="1957" name="Google Shape;19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17"/>
        <p:cNvGrpSpPr/>
        <p:nvPr/>
      </p:nvGrpSpPr>
      <p:grpSpPr>
        <a:xfrm>
          <a:off x="0" y="0"/>
          <a:ext cx="0" cy="0"/>
          <a:chOff x="0" y="0"/>
          <a:chExt cx="0" cy="0"/>
        </a:xfrm>
      </p:grpSpPr>
      <p:sp>
        <p:nvSpPr>
          <p:cNvPr id="2118" name="Google Shape;211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GB"/>
            </a:fld>
            <a:endParaRPr lang="en-GB"/>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436" name="Google Shape;1436;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437" name="Google Shape;1437;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1pPr>
            <a:lvl2pPr lvl="1"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2pPr>
            <a:lvl3pPr lvl="2"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3pPr>
            <a:lvl4pPr lvl="3"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4pPr>
            <a:lvl5pPr lvl="4"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5pPr>
            <a:lvl6pPr lvl="5"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6pPr>
            <a:lvl7pPr lvl="6"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7pPr>
            <a:lvl8pPr lvl="7"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8pPr>
            <a:lvl9pPr lvl="8"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9pPr>
          </a:lstStyle>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1pPr>
            <a:lvl2pPr marL="914400" lvl="1" indent="-381000">
              <a:spcBef>
                <a:spcPts val="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2pPr>
            <a:lvl3pPr marL="1371600" lvl="2" indent="-381000">
              <a:spcBef>
                <a:spcPts val="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3pPr>
            <a:lvl4pPr marL="1828800" lvl="3"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4pPr>
            <a:lvl5pPr marL="2286000" lvl="4"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5pPr>
            <a:lvl6pPr marL="2743200" lvl="5"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6pPr>
            <a:lvl7pPr marL="3200400" lvl="6"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7pPr>
            <a:lvl8pPr marL="3657600" lvl="7"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8pPr>
            <a:lvl9pPr marL="4114800" lvl="8"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9pPr>
          </a:lstStyle>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1pPr>
            <a:lvl2pPr lvl="1"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2pPr>
            <a:lvl3pPr lvl="2"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3pPr>
            <a:lvl4pPr lvl="3"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4pPr>
            <a:lvl5pPr lvl="4"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5pPr>
            <a:lvl6pPr lvl="5"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6pPr>
            <a:lvl7pPr lvl="6"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7pPr>
            <a:lvl8pPr lvl="7"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8pPr>
            <a:lvl9pPr lvl="8"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0" name="Title 1"/>
          <p:cNvSpPr>
            <a:spLocks noGrp="1"/>
          </p:cNvSpPr>
          <p:nvPr>
            <p:ph type="title"/>
          </p:nvPr>
        </p:nvSpPr>
        <p:spPr>
          <a:xfrm>
            <a:off x="838200" y="365125"/>
            <a:ext cx="6844990" cy="1325563"/>
          </a:xfrm>
        </p:spPr>
        <p:txBody>
          <a:bodyPr/>
          <a:lstStyle/>
          <a:p>
            <a:pPr algn="ctr"/>
            <a:r>
              <a:rPr lang="en-US" sz="5400" dirty="0"/>
              <a:t>ĐỒ Án Cơ Sở 1</a:t>
            </a:r>
            <a:endParaRPr lang="en-US" sz="5400" dirty="0"/>
          </a:p>
        </p:txBody>
      </p:sp>
      <p:sp>
        <p:nvSpPr>
          <p:cNvPr id="11" name="Content Placeholder 2"/>
          <p:cNvSpPr txBox="1"/>
          <p:nvPr/>
        </p:nvSpPr>
        <p:spPr>
          <a:xfrm>
            <a:off x="715537" y="1535694"/>
            <a:ext cx="7201829" cy="2601409"/>
          </a:xfrm>
          <a:prstGeom prst="rect">
            <a:avLst/>
          </a:prstGeom>
          <a:noFill/>
          <a:ln>
            <a:noFill/>
          </a:ln>
        </p:spPr>
        <p:txBody>
          <a:bodyPr spcFirstLastPara="1" wrap="square" lIns="91425" tIns="91425" rIns="91425" bIns="91425" anchor="t" anchorCtr="0">
            <a:normAutofit fontScale="87500"/>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1pPr>
            <a:lvl2pPr marL="914400" marR="0" lvl="1"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2pPr>
            <a:lvl3pPr marL="1371600" marR="0" lvl="2"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3pPr>
            <a:lvl4pPr marL="1828800" marR="0" lvl="3"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4pPr>
            <a:lvl5pPr marL="2286000" marR="0" lvl="4"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5pPr>
            <a:lvl6pPr marL="2743200" marR="0" lvl="5"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6pPr>
            <a:lvl7pPr marL="3200400" marR="0" lvl="6"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7pPr>
            <a:lvl8pPr marL="3657600" marR="0" lvl="7"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8pPr>
            <a:lvl9pPr marL="4114800" marR="0" lvl="8"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9pPr>
          </a:lstStyle>
          <a:p>
            <a:pPr marL="0" indent="0" algn="ctr">
              <a:buFont typeface="Merriweather" panose="00000500000000000000"/>
              <a:buNone/>
            </a:pPr>
            <a:endParaRPr lang="en-US" sz="3200" dirty="0"/>
          </a:p>
          <a:p>
            <a:pPr marL="0" indent="0" algn="ctr">
              <a:buFont typeface="Merriweather" panose="00000500000000000000"/>
              <a:buNone/>
            </a:pPr>
            <a:r>
              <a:rPr lang="en-US" sz="3800" dirty="0"/>
              <a:t>Trang Web: DESEEFTE DSK</a:t>
            </a:r>
            <a:endParaRPr lang="en-US" sz="3800" dirty="0"/>
          </a:p>
          <a:p>
            <a:pPr marL="0" indent="0" algn="ctr">
              <a:buFont typeface="Merriweather" panose="00000500000000000000"/>
              <a:buNone/>
            </a:pPr>
            <a:endParaRPr lang="en-US" sz="3800" dirty="0"/>
          </a:p>
          <a:p>
            <a:pPr marL="0" indent="0">
              <a:buFont typeface="Merriweather" panose="00000500000000000000"/>
              <a:buNone/>
            </a:pPr>
            <a:r>
              <a:rPr lang="en-US" sz="2370" dirty="0" err="1"/>
              <a:t>Thành</a:t>
            </a:r>
            <a:r>
              <a:rPr lang="en-US" sz="2370" dirty="0"/>
              <a:t> </a:t>
            </a:r>
            <a:r>
              <a:rPr lang="en-US" sz="2370" dirty="0" err="1"/>
              <a:t>viên</a:t>
            </a:r>
            <a:r>
              <a:rPr lang="en-US" sz="2370" dirty="0"/>
              <a:t>: Dương Anh Dũng 	22IT.B031</a:t>
            </a:r>
            <a:endParaRPr lang="en-US" sz="2370" dirty="0"/>
          </a:p>
          <a:p>
            <a:pPr marL="0" indent="0">
              <a:buFont typeface="Merriweather" panose="00000500000000000000"/>
              <a:buNone/>
            </a:pPr>
            <a:r>
              <a:rPr lang="en-US" sz="2370" dirty="0"/>
              <a:t>                          Bùi Thế Dũng          	</a:t>
            </a:r>
            <a:r>
              <a:rPr lang="en-US" sz="2370" dirty="0">
                <a:sym typeface="+mn-ea"/>
              </a:rPr>
              <a:t>20IT.B030</a:t>
            </a:r>
            <a:endParaRPr lang="en-US" sz="2370" dirty="0">
              <a:sym typeface="+mn-ea"/>
            </a:endParaRPr>
          </a:p>
          <a:p>
            <a:pPr marL="0" indent="0">
              <a:buFont typeface="Merriweather" panose="00000500000000000000"/>
              <a:buNone/>
            </a:pPr>
            <a:endParaRPr lang="en-US" sz="2370" dirty="0">
              <a:sym typeface="+mn-ea"/>
            </a:endParaRPr>
          </a:p>
          <a:p>
            <a:pPr marL="0" indent="0" algn="r">
              <a:buFont typeface="Merriweather" panose="00000500000000000000"/>
              <a:buNone/>
            </a:pPr>
            <a:endParaRPr lang="en-US" sz="3200" dirty="0"/>
          </a:p>
          <a:p>
            <a:pPr marL="0" indent="0" algn="ctr">
              <a:buFont typeface="Merriweather" panose="00000500000000000000"/>
              <a:buNone/>
            </a:pPr>
            <a:endParaRPr lang="en-US" sz="3200" dirty="0"/>
          </a:p>
        </p:txBody>
      </p:sp>
      <p:sp>
        <p:nvSpPr>
          <p:cNvPr id="12" name="Text Box 3"/>
          <p:cNvSpPr txBox="1"/>
          <p:nvPr/>
        </p:nvSpPr>
        <p:spPr>
          <a:xfrm>
            <a:off x="3430669" y="4137103"/>
            <a:ext cx="5422875" cy="398780"/>
          </a:xfrm>
          <a:prstGeom prst="rect">
            <a:avLst/>
          </a:prstGeom>
          <a:noFill/>
        </p:spPr>
        <p:txBody>
          <a:bodyPr wrap="square" rtlCol="0">
            <a:spAutoFit/>
          </a:bodyPr>
          <a:lstStyle/>
          <a:p>
            <a:r>
              <a:rPr lang="en-US" sz="2000" dirty="0" err="1"/>
              <a:t>Giảng</a:t>
            </a:r>
            <a:r>
              <a:rPr lang="en-US" sz="2000" dirty="0"/>
              <a:t> </a:t>
            </a:r>
            <a:r>
              <a:rPr lang="en-US" sz="2000" dirty="0" err="1"/>
              <a:t>viên</a:t>
            </a:r>
            <a:r>
              <a:rPr lang="en-US" sz="2000" dirty="0"/>
              <a:t> </a:t>
            </a:r>
            <a:r>
              <a:rPr lang="en-US" sz="2000" dirty="0" err="1"/>
              <a:t>hướng</a:t>
            </a:r>
            <a:r>
              <a:rPr lang="en-US" sz="2000" dirty="0"/>
              <a:t> </a:t>
            </a:r>
            <a:r>
              <a:rPr lang="en-US" sz="2000" dirty="0" err="1"/>
              <a:t>dẫn</a:t>
            </a:r>
            <a:r>
              <a:rPr lang="en-US" sz="2000" dirty="0"/>
              <a:t>: THs.ĐỖ CÔNG ĐỨC</a:t>
            </a:r>
            <a:endParaRPr lang="en-US" sz="2000" dirty="0"/>
          </a:p>
        </p:txBody>
      </p:sp>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36"/>
          <p:cNvSpPr txBox="1">
            <a:spLocks noGrp="1"/>
          </p:cNvSpPr>
          <p:nvPr>
            <p:ph type="ctrTitle" idx="4294967295"/>
          </p:nvPr>
        </p:nvSpPr>
        <p:spPr>
          <a:xfrm>
            <a:off x="1715250" y="1115044"/>
            <a:ext cx="5713500" cy="18002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9600" dirty="0">
                <a:solidFill>
                  <a:schemeClr val="bg1"/>
                </a:solidFill>
              </a:rPr>
              <a:t>Thanks!</a:t>
            </a:r>
            <a:endParaRPr sz="9600" dirty="0">
              <a:solidFill>
                <a:schemeClr val="bg1"/>
              </a:solidFill>
            </a:endParaRPr>
          </a:p>
        </p:txBody>
      </p:sp>
      <p:sp>
        <p:nvSpPr>
          <p:cNvPr id="2124" name="Google Shape;2124;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9" name="Google Shape;1909;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7" name="Title 1"/>
          <p:cNvSpPr txBox="1"/>
          <p:nvPr/>
        </p:nvSpPr>
        <p:spPr>
          <a:xfrm>
            <a:off x="715319" y="211858"/>
            <a:ext cx="5941741" cy="59387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dirty="0">
                <a:solidFill>
                  <a:srgbClr val="FF0000"/>
                </a:solidFill>
              </a:rPr>
              <a:t>Thực trạng</a:t>
            </a:r>
            <a:endParaRPr lang="en-US" sz="3200" dirty="0">
              <a:solidFill>
                <a:srgbClr val="FF0000"/>
              </a:solidFill>
            </a:endParaRPr>
          </a:p>
        </p:txBody>
      </p:sp>
      <p:sp>
        <p:nvSpPr>
          <p:cNvPr id="8" name="Content Placeholder 2"/>
          <p:cNvSpPr txBox="1"/>
          <p:nvPr/>
        </p:nvSpPr>
        <p:spPr>
          <a:xfrm>
            <a:off x="600075" y="721995"/>
            <a:ext cx="3724910" cy="25761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buFont typeface="Arial" panose="020B0604020202020204" pitchFamily="34" charset="0"/>
              <a:buChar char="•"/>
            </a:pPr>
            <a:r>
              <a:rPr lang="vi-VN" sz="2000" dirty="0"/>
              <a:t>Hiện nay, với sự bùng nổ và phát triển của internet, báo điện tử đã trở thành một phương tiện truyền thông được ưa chuộng và phổ biến trên toàn thế giới. </a:t>
            </a:r>
            <a:endParaRPr lang="vi-VN" sz="2000" dirty="0"/>
          </a:p>
          <a:p>
            <a:pPr marL="285750" indent="-285750">
              <a:buFont typeface="Arial" panose="020B0604020202020204" pitchFamily="34" charset="0"/>
              <a:buChar char="•"/>
            </a:pPr>
            <a:endParaRPr lang="vi-VN" sz="2000" dirty="0"/>
          </a:p>
          <a:p>
            <a:pPr marL="285750" indent="-285750">
              <a:buFont typeface="Arial" panose="020B0604020202020204" pitchFamily="34" charset="0"/>
              <a:buChar char="•"/>
            </a:pPr>
            <a:r>
              <a:rPr lang="vi-VN" sz="2000" dirty="0"/>
              <a:t>Báo điện tử đang trở thành một kênh thông tin chính thức và đáng tin cậy cho người đọc.</a:t>
            </a:r>
            <a:endParaRPr lang="vi-VN" sz="2000" dirty="0"/>
          </a:p>
        </p:txBody>
      </p:sp>
      <p:pic>
        <p:nvPicPr>
          <p:cNvPr id="2" name="Picture 1" descr="Screenshot (121)"/>
          <p:cNvPicPr>
            <a:picLocks noChangeAspect="1"/>
          </p:cNvPicPr>
          <p:nvPr/>
        </p:nvPicPr>
        <p:blipFill>
          <a:blip r:embed="rId1"/>
          <a:stretch>
            <a:fillRect/>
          </a:stretch>
        </p:blipFill>
        <p:spPr>
          <a:xfrm>
            <a:off x="4824730" y="212090"/>
            <a:ext cx="3837305" cy="4451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0" name="Content Placeholder 2"/>
          <p:cNvSpPr txBox="1"/>
          <p:nvPr/>
        </p:nvSpPr>
        <p:spPr>
          <a:xfrm>
            <a:off x="685800" y="625862"/>
            <a:ext cx="7772400" cy="38917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Merriweather" panose="00000500000000000000"/>
              <a:buChar char="✖"/>
              <a:defRPr sz="24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1pPr>
            <a:lvl2pPr marL="914400" marR="0" lvl="1" indent="-381000" algn="l" rtl="0">
              <a:lnSpc>
                <a:spcPct val="100000"/>
              </a:lnSpc>
              <a:spcBef>
                <a:spcPts val="0"/>
              </a:spcBef>
              <a:spcAft>
                <a:spcPts val="0"/>
              </a:spcAft>
              <a:buClr>
                <a:schemeClr val="accent1"/>
              </a:buClr>
              <a:buSzPts val="2400"/>
              <a:buFont typeface="Merriweather" panose="00000500000000000000"/>
              <a:buChar char="○"/>
              <a:defRPr sz="24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2pPr>
            <a:lvl3pPr marL="1371600" marR="0" lvl="2" indent="-381000" algn="l" rtl="0">
              <a:lnSpc>
                <a:spcPct val="100000"/>
              </a:lnSpc>
              <a:spcBef>
                <a:spcPts val="0"/>
              </a:spcBef>
              <a:spcAft>
                <a:spcPts val="0"/>
              </a:spcAft>
              <a:buClr>
                <a:schemeClr val="accent1"/>
              </a:buClr>
              <a:buSzPts val="2400"/>
              <a:buFont typeface="Merriweather" panose="00000500000000000000"/>
              <a:buChar char="■"/>
              <a:defRPr sz="24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3pPr>
            <a:lvl4pPr marL="1828800" marR="0" lvl="3" indent="-381000" algn="l" rtl="0">
              <a:lnSpc>
                <a:spcPct val="100000"/>
              </a:lnSpc>
              <a:spcBef>
                <a:spcPts val="0"/>
              </a:spcBef>
              <a:spcAft>
                <a:spcPts val="0"/>
              </a:spcAft>
              <a:buClr>
                <a:schemeClr val="dk1"/>
              </a:buClr>
              <a:buSzPts val="2400"/>
              <a:buFont typeface="Merriweather" panose="00000500000000000000"/>
              <a:buChar char="●"/>
              <a:defRPr sz="24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4pPr>
            <a:lvl5pPr marL="2286000" marR="0" lvl="4" indent="-381000" algn="l" rtl="0">
              <a:lnSpc>
                <a:spcPct val="100000"/>
              </a:lnSpc>
              <a:spcBef>
                <a:spcPts val="0"/>
              </a:spcBef>
              <a:spcAft>
                <a:spcPts val="0"/>
              </a:spcAft>
              <a:buClr>
                <a:schemeClr val="dk1"/>
              </a:buClr>
              <a:buSzPts val="2400"/>
              <a:buFont typeface="Merriweather" panose="00000500000000000000"/>
              <a:buChar char="○"/>
              <a:defRPr sz="24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5pPr>
            <a:lvl6pPr marL="2743200" marR="0" lvl="5" indent="-381000" algn="l" rtl="0">
              <a:lnSpc>
                <a:spcPct val="100000"/>
              </a:lnSpc>
              <a:spcBef>
                <a:spcPts val="0"/>
              </a:spcBef>
              <a:spcAft>
                <a:spcPts val="0"/>
              </a:spcAft>
              <a:buClr>
                <a:schemeClr val="dk1"/>
              </a:buClr>
              <a:buSzPts val="2400"/>
              <a:buFont typeface="Merriweather" panose="00000500000000000000"/>
              <a:buChar char="■"/>
              <a:defRPr sz="24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6pPr>
            <a:lvl7pPr marL="3200400" marR="0" lvl="6" indent="-381000" algn="l" rtl="0">
              <a:lnSpc>
                <a:spcPct val="100000"/>
              </a:lnSpc>
              <a:spcBef>
                <a:spcPts val="0"/>
              </a:spcBef>
              <a:spcAft>
                <a:spcPts val="0"/>
              </a:spcAft>
              <a:buClr>
                <a:schemeClr val="dk1"/>
              </a:buClr>
              <a:buSzPts val="2400"/>
              <a:buFont typeface="Merriweather" panose="00000500000000000000"/>
              <a:buChar char="●"/>
              <a:defRPr sz="24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7pPr>
            <a:lvl8pPr marL="3657600" marR="0" lvl="7" indent="-381000" algn="l" rtl="0">
              <a:lnSpc>
                <a:spcPct val="100000"/>
              </a:lnSpc>
              <a:spcBef>
                <a:spcPts val="0"/>
              </a:spcBef>
              <a:spcAft>
                <a:spcPts val="0"/>
              </a:spcAft>
              <a:buClr>
                <a:schemeClr val="dk1"/>
              </a:buClr>
              <a:buSzPts val="2400"/>
              <a:buFont typeface="Merriweather" panose="00000500000000000000"/>
              <a:buChar char="○"/>
              <a:defRPr sz="24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8pPr>
            <a:lvl9pPr marL="4114800" marR="0" lvl="8" indent="-381000" algn="l" rtl="0">
              <a:lnSpc>
                <a:spcPct val="100000"/>
              </a:lnSpc>
              <a:spcBef>
                <a:spcPts val="0"/>
              </a:spcBef>
              <a:spcAft>
                <a:spcPts val="0"/>
              </a:spcAft>
              <a:buClr>
                <a:schemeClr val="dk1"/>
              </a:buClr>
              <a:buSzPts val="2400"/>
              <a:buFont typeface="Merriweather" panose="00000500000000000000"/>
              <a:buChar char="■"/>
              <a:defRPr sz="24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9pPr>
          </a:lstStyle>
          <a:p>
            <a:pPr marL="76200" indent="0">
              <a:buNone/>
            </a:pPr>
            <a:r>
              <a:rPr lang="en-US" sz="2800" b="1" i="1" dirty="0">
                <a:solidFill>
                  <a:srgbClr val="00B050"/>
                </a:solidFill>
              </a:rPr>
              <a:t>ý tưởng</a:t>
            </a:r>
            <a:endParaRPr lang="en-US" sz="2800" b="1" i="1" dirty="0">
              <a:solidFill>
                <a:srgbClr val="00B050"/>
              </a:solidFill>
            </a:endParaRPr>
          </a:p>
          <a:p>
            <a:pPr>
              <a:buFont typeface="Courier New" panose="02070309020205020404" pitchFamily="49" charset="0"/>
              <a:buChar char="o"/>
            </a:pPr>
            <a:r>
              <a:rPr lang="vi-VN" sz="2000" dirty="0">
                <a:latin typeface="+mn-lt"/>
              </a:rPr>
              <a:t>Tạo trang web </a:t>
            </a:r>
            <a:r>
              <a:rPr lang="en-US" altLang="vi-VN" sz="2000" dirty="0">
                <a:latin typeface="+mn-lt"/>
              </a:rPr>
              <a:t>đọc báo</a:t>
            </a:r>
            <a:r>
              <a:rPr lang="vi-VN" sz="2000" dirty="0">
                <a:latin typeface="+mn-lt"/>
              </a:rPr>
              <a:t> cho mọi người, mọi lứa tuổi.</a:t>
            </a:r>
            <a:endParaRPr lang="vi-VN" sz="2000" dirty="0">
              <a:latin typeface="+mn-lt"/>
            </a:endParaRPr>
          </a:p>
          <a:p>
            <a:pPr>
              <a:buFont typeface="Courier New" panose="02070309020205020404" pitchFamily="49" charset="0"/>
              <a:buChar char="o"/>
            </a:pPr>
            <a:r>
              <a:rPr lang="vi-VN" sz="2000" dirty="0">
                <a:latin typeface="+mn-lt"/>
              </a:rPr>
              <a:t>Cung cấp </a:t>
            </a:r>
            <a:r>
              <a:rPr lang="en-US" altLang="vi-VN" sz="2000" dirty="0">
                <a:latin typeface="+mn-lt"/>
              </a:rPr>
              <a:t>thông tin</a:t>
            </a:r>
            <a:r>
              <a:rPr lang="vi-VN" sz="2000" dirty="0">
                <a:latin typeface="+mn-lt"/>
              </a:rPr>
              <a:t> rõ ràng, trực quan.</a:t>
            </a:r>
            <a:endParaRPr lang="vi-VN" sz="2000" dirty="0">
              <a:latin typeface="+mn-lt"/>
            </a:endParaRPr>
          </a:p>
          <a:p>
            <a:pPr>
              <a:buFont typeface="Courier New" panose="02070309020205020404" pitchFamily="49" charset="0"/>
              <a:buChar char="o"/>
            </a:pPr>
            <a:r>
              <a:rPr lang="vi-VN" sz="2000" dirty="0">
                <a:latin typeface="+mn-lt"/>
              </a:rPr>
              <a:t>Tạo video bài học hiển thị bối cảnh lịch sử</a:t>
            </a:r>
            <a:endParaRPr lang="en-US" sz="2000" dirty="0">
              <a:latin typeface="+mn-lt"/>
            </a:endParaRPr>
          </a:p>
          <a:p>
            <a:pPr marL="76200" indent="0">
              <a:buNone/>
            </a:pPr>
            <a:endParaRPr lang="en-US" dirty="0"/>
          </a:p>
          <a:p>
            <a:pPr marL="76200" indent="0">
              <a:buNone/>
            </a:pPr>
            <a:r>
              <a:rPr lang="en-US" sz="2800" b="1" i="1" dirty="0">
                <a:solidFill>
                  <a:srgbClr val="00B050"/>
                </a:solidFill>
              </a:rPr>
              <a:t>thuận lợi</a:t>
            </a:r>
            <a:endParaRPr lang="en-US" sz="2800" b="1" i="1" dirty="0">
              <a:solidFill>
                <a:srgbClr val="00B050"/>
              </a:solidFill>
            </a:endParaRPr>
          </a:p>
          <a:p>
            <a:pPr>
              <a:buFont typeface="Wingdings" panose="05000000000000000000" pitchFamily="2" charset="2"/>
              <a:buChar char="ü"/>
            </a:pPr>
            <a:r>
              <a:rPr lang="vi-VN" sz="2000" dirty="0">
                <a:latin typeface="+mn-lt"/>
              </a:rPr>
              <a:t>Dễ dàng tiếp cận người dùng.</a:t>
            </a:r>
            <a:endParaRPr lang="vi-VN" sz="2000" dirty="0">
              <a:latin typeface="+mn-lt"/>
            </a:endParaRPr>
          </a:p>
          <a:p>
            <a:pPr>
              <a:buFont typeface="Wingdings" panose="05000000000000000000" pitchFamily="2" charset="2"/>
              <a:buChar char="ü"/>
            </a:pPr>
            <a:r>
              <a:rPr lang="vi-VN" sz="2000" dirty="0">
                <a:latin typeface="+mn-lt"/>
              </a:rPr>
              <a:t>Phù hợp với mọi lứa tuổi..</a:t>
            </a:r>
            <a:endParaRPr lang="en-US" sz="2000" dirty="0">
              <a:latin typeface="+mn-lt"/>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750" y="321600"/>
            <a:ext cx="6880500" cy="582900"/>
          </a:xfrm>
        </p:spPr>
        <p:txBody>
          <a:bodyPr/>
          <a:lstStyle/>
          <a:p>
            <a:r>
              <a:rPr lang="en-US" sz="3600" dirty="0"/>
              <a:t>GIAO DIỆN CHÍNH</a:t>
            </a:r>
            <a:endParaRPr lang="en-US" sz="3600" dirty="0"/>
          </a:p>
        </p:txBody>
      </p:sp>
      <p:sp>
        <p:nvSpPr>
          <p:cNvPr id="3" name="Text Placeholder 2"/>
          <p:cNvSpPr>
            <a:spLocks noGrp="1"/>
          </p:cNvSpPr>
          <p:nvPr>
            <p:ph type="body" idx="1"/>
          </p:nvPr>
        </p:nvSpPr>
        <p:spPr>
          <a:xfrm>
            <a:off x="1131750" y="1866262"/>
            <a:ext cx="6880500" cy="3498600"/>
          </a:xfrm>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7" name="Picture 6"/>
          <p:cNvPicPr>
            <a:picLocks noChangeAspect="1"/>
          </p:cNvPicPr>
          <p:nvPr/>
        </p:nvPicPr>
        <p:blipFill rotWithShape="1">
          <a:blip r:embed="rId1"/>
          <a:srcRect l="86277" t="14534" r="1460" b="67169"/>
          <a:stretch>
            <a:fillRect/>
          </a:stretch>
        </p:blipFill>
        <p:spPr>
          <a:xfrm>
            <a:off x="7197490" y="1208077"/>
            <a:ext cx="947248" cy="795012"/>
          </a:xfrm>
          <a:prstGeom prst="rect">
            <a:avLst/>
          </a:prstGeom>
        </p:spPr>
      </p:pic>
      <p:pic>
        <p:nvPicPr>
          <p:cNvPr id="5" name="Picture 4" descr="Screenshot (117)"/>
          <p:cNvPicPr>
            <a:picLocks noChangeAspect="1"/>
          </p:cNvPicPr>
          <p:nvPr/>
        </p:nvPicPr>
        <p:blipFill>
          <a:blip r:embed="rId2"/>
          <a:stretch>
            <a:fillRect/>
          </a:stretch>
        </p:blipFill>
        <p:spPr>
          <a:xfrm>
            <a:off x="1022985" y="904240"/>
            <a:ext cx="7414895" cy="3750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8" name="Google Shape;1978;p2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0" name="Title 1"/>
          <p:cNvSpPr>
            <a:spLocks noGrp="1"/>
          </p:cNvSpPr>
          <p:nvPr>
            <p:ph type="title"/>
          </p:nvPr>
        </p:nvSpPr>
        <p:spPr>
          <a:xfrm>
            <a:off x="838200" y="365125"/>
            <a:ext cx="6800385" cy="828055"/>
          </a:xfrm>
        </p:spPr>
        <p:txBody>
          <a:bodyPr/>
          <a:lstStyle/>
          <a:p>
            <a:r>
              <a:rPr lang="en-US" sz="3600" dirty="0"/>
              <a:t>Danh sách bài viết nổi bật</a:t>
            </a:r>
            <a:endParaRPr lang="en-US" sz="3600" dirty="0"/>
          </a:p>
        </p:txBody>
      </p:sp>
      <p:pic>
        <p:nvPicPr>
          <p:cNvPr id="4" name="Picture 3" descr="Screenshot (119)"/>
          <p:cNvPicPr>
            <a:picLocks noChangeAspect="1"/>
          </p:cNvPicPr>
          <p:nvPr/>
        </p:nvPicPr>
        <p:blipFill>
          <a:blip r:embed="rId1"/>
          <a:stretch>
            <a:fillRect/>
          </a:stretch>
        </p:blipFill>
        <p:spPr>
          <a:xfrm>
            <a:off x="516890" y="1193165"/>
            <a:ext cx="8112125" cy="3796030"/>
          </a:xfrm>
          <a:prstGeom prst="rect">
            <a:avLst/>
          </a:prstGeom>
        </p:spPr>
      </p:pic>
      <p:pic>
        <p:nvPicPr>
          <p:cNvPr id="5" name="Picture 4" descr="Screenshot (118)"/>
          <p:cNvPicPr>
            <a:picLocks noChangeAspect="1"/>
          </p:cNvPicPr>
          <p:nvPr/>
        </p:nvPicPr>
        <p:blipFill>
          <a:blip r:embed="rId2"/>
          <a:stretch>
            <a:fillRect/>
          </a:stretch>
        </p:blipFill>
        <p:spPr>
          <a:xfrm>
            <a:off x="516890" y="1040765"/>
            <a:ext cx="8112760" cy="3948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29" name="Picture 129" descr="logo-html"/>
          <p:cNvPicPr>
            <a:picLocks noChangeAspect="1"/>
          </p:cNvPicPr>
          <p:nvPr/>
        </p:nvPicPr>
        <p:blipFill>
          <a:blip r:embed="rId1"/>
          <a:stretch>
            <a:fillRect/>
          </a:stretch>
        </p:blipFill>
        <p:spPr>
          <a:xfrm>
            <a:off x="1084580" y="321310"/>
            <a:ext cx="2081530" cy="2081530"/>
          </a:xfrm>
          <a:prstGeom prst="rect">
            <a:avLst/>
          </a:prstGeom>
        </p:spPr>
      </p:pic>
      <p:pic>
        <p:nvPicPr>
          <p:cNvPr id="131" name="Picture 131" descr="logo-css"/>
          <p:cNvPicPr>
            <a:picLocks noChangeAspect="1"/>
          </p:cNvPicPr>
          <p:nvPr/>
        </p:nvPicPr>
        <p:blipFill>
          <a:blip r:embed="rId2"/>
          <a:stretch>
            <a:fillRect/>
          </a:stretch>
        </p:blipFill>
        <p:spPr>
          <a:xfrm>
            <a:off x="3557905" y="964565"/>
            <a:ext cx="2448560" cy="2448560"/>
          </a:xfrm>
          <a:prstGeom prst="rect">
            <a:avLst/>
          </a:prstGeom>
        </p:spPr>
      </p:pic>
      <p:pic>
        <p:nvPicPr>
          <p:cNvPr id="133" name="Picture 133" descr="logojs"/>
          <p:cNvPicPr>
            <a:picLocks noChangeAspect="1"/>
          </p:cNvPicPr>
          <p:nvPr/>
        </p:nvPicPr>
        <p:blipFill>
          <a:blip r:embed="rId3"/>
          <a:stretch>
            <a:fillRect/>
          </a:stretch>
        </p:blipFill>
        <p:spPr>
          <a:xfrm>
            <a:off x="6317933" y="301943"/>
            <a:ext cx="2118995" cy="2118995"/>
          </a:xfrm>
          <a:prstGeom prst="rect">
            <a:avLst/>
          </a:prstGeom>
        </p:spPr>
      </p:pic>
      <p:sp>
        <p:nvSpPr>
          <p:cNvPr id="2" name="Rectangles 1"/>
          <p:cNvSpPr/>
          <p:nvPr/>
        </p:nvSpPr>
        <p:spPr>
          <a:xfrm>
            <a:off x="993775" y="2564765"/>
            <a:ext cx="2153285" cy="113093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SzTx/>
            </a:pPr>
            <a:r>
              <a:rPr lang="en-US" sz="2000">
                <a:ln/>
                <a:solidFill>
                  <a:schemeClr val="tx1"/>
                </a:solidFill>
                <a:effectLst>
                  <a:outerShdw blurRad="38100" dist="19050" dir="2700000" algn="tl" rotWithShape="0">
                    <a:schemeClr val="dk1">
                      <a:alpha val="40000"/>
                    </a:schemeClr>
                  </a:outerShdw>
                </a:effectLst>
                <a:sym typeface="+mn-ea"/>
              </a:rPr>
              <a:t> HTML</a:t>
            </a:r>
            <a:endParaRPr lang="en-US" sz="2000">
              <a:ln/>
              <a:solidFill>
                <a:schemeClr val="tx1"/>
              </a:solidFill>
              <a:effectLst>
                <a:outerShdw blurRad="38100" dist="19050" dir="2700000" algn="tl" rotWithShape="0">
                  <a:schemeClr val="dk1">
                    <a:alpha val="40000"/>
                  </a:schemeClr>
                </a:outerShdw>
              </a:effectLst>
              <a:sym typeface="+mn-ea"/>
            </a:endParaRPr>
          </a:p>
        </p:txBody>
      </p:sp>
      <p:sp>
        <p:nvSpPr>
          <p:cNvPr id="3" name="Rectangles 2"/>
          <p:cNvSpPr/>
          <p:nvPr/>
        </p:nvSpPr>
        <p:spPr>
          <a:xfrm>
            <a:off x="3711575" y="3228340"/>
            <a:ext cx="2153285" cy="76200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a:t> </a:t>
            </a:r>
            <a:r>
              <a:rPr lang="en-US" sz="2000">
                <a:solidFill>
                  <a:schemeClr val="tx1"/>
                </a:solidFill>
              </a:rPr>
              <a:t>CSS</a:t>
            </a:r>
            <a:endParaRPr lang="en-US" sz="2000">
              <a:solidFill>
                <a:schemeClr val="tx1"/>
              </a:solidFill>
            </a:endParaRPr>
          </a:p>
        </p:txBody>
      </p:sp>
      <p:sp>
        <p:nvSpPr>
          <p:cNvPr id="4" name="Rectangles 3"/>
          <p:cNvSpPr/>
          <p:nvPr/>
        </p:nvSpPr>
        <p:spPr>
          <a:xfrm>
            <a:off x="6283960" y="2180590"/>
            <a:ext cx="2153285" cy="782955"/>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 </a:t>
            </a:r>
            <a:r>
              <a:rPr lang="en-US" sz="2000">
                <a:solidFill>
                  <a:schemeClr val="tx1"/>
                </a:solidFill>
              </a:rPr>
              <a:t>JavaScript</a:t>
            </a:r>
            <a:endParaRPr lang="en-US" sz="20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3" name="Google Shape;1963;p2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 name="Title 2"/>
          <p:cNvSpPr>
            <a:spLocks noGrp="1"/>
          </p:cNvSpPr>
          <p:nvPr>
            <p:ph type="title"/>
          </p:nvPr>
        </p:nvSpPr>
        <p:spPr>
          <a:xfrm>
            <a:off x="1006612" y="666055"/>
            <a:ext cx="6880500" cy="582900"/>
          </a:xfrm>
        </p:spPr>
        <p:txBody>
          <a:bodyPr/>
          <a:lstStyle/>
          <a:p>
            <a:r>
              <a:rPr lang="en-US" sz="3600" dirty="0">
                <a:solidFill>
                  <a:srgbClr val="00B0F0"/>
                </a:solidFill>
              </a:rPr>
              <a:t>TỔNG QUAN MÔ HÌNH</a:t>
            </a:r>
            <a:endParaRPr lang="en-US" sz="3600" dirty="0">
              <a:solidFill>
                <a:srgbClr val="00B0F0"/>
              </a:solidFill>
            </a:endParaRPr>
          </a:p>
        </p:txBody>
      </p:sp>
      <p:pic>
        <p:nvPicPr>
          <p:cNvPr id="5" name="Picture 4"/>
          <p:cNvPicPr/>
          <p:nvPr/>
        </p:nvPicPr>
        <p:blipFill>
          <a:blip r:embed="rId1"/>
          <a:stretch>
            <a:fillRect/>
          </a:stretch>
        </p:blipFill>
        <p:spPr>
          <a:xfrm>
            <a:off x="2077085" y="1304925"/>
            <a:ext cx="4989830" cy="2533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CÁC MÔ HÌNH THÊM VÀ XÓA</a:t>
            </a:r>
            <a:endParaRPr lang="en-US" dirty="0">
              <a:sym typeface="+mn-ea"/>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5" name="Picture 4"/>
          <p:cNvPicPr/>
          <p:nvPr/>
        </p:nvPicPr>
        <p:blipFill>
          <a:blip r:embed="rId1"/>
          <a:stretch>
            <a:fillRect/>
          </a:stretch>
        </p:blipFill>
        <p:spPr>
          <a:xfrm>
            <a:off x="851036" y="1312801"/>
            <a:ext cx="3400590" cy="3498599"/>
          </a:xfrm>
          <a:prstGeom prst="rect">
            <a:avLst/>
          </a:prstGeom>
        </p:spPr>
      </p:pic>
      <p:pic>
        <p:nvPicPr>
          <p:cNvPr id="6" name="Picture 5"/>
          <p:cNvPicPr/>
          <p:nvPr/>
        </p:nvPicPr>
        <p:blipFill>
          <a:blip r:embed="rId2"/>
          <a:stretch>
            <a:fillRect/>
          </a:stretch>
        </p:blipFill>
        <p:spPr>
          <a:xfrm>
            <a:off x="5052561" y="1312799"/>
            <a:ext cx="2735900" cy="30020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br>
              <a:rPr lang="en-US" dirty="0"/>
            </a:br>
            <a:r>
              <a:rPr lang="en-US" dirty="0"/>
              <a:t>THÀNH TỰU ĐẠT ĐƯỢC</a:t>
            </a:r>
            <a:endParaRPr lang="en-US" dirty="0"/>
          </a:p>
        </p:txBody>
      </p:sp>
      <p:sp>
        <p:nvSpPr>
          <p:cNvPr id="3" name="Text Placeholder 2"/>
          <p:cNvSpPr>
            <a:spLocks noGrp="1"/>
          </p:cNvSpPr>
          <p:nvPr>
            <p:ph type="body" idx="1"/>
          </p:nvPr>
        </p:nvSpPr>
        <p:spPr/>
        <p:txBody>
          <a:bodyPr/>
          <a:lstStyle/>
          <a:p>
            <a:pPr>
              <a:buFont typeface="Courier New" panose="02070309020205020404" pitchFamily="49" charset="0"/>
              <a:buChar char="o"/>
            </a:pPr>
            <a:r>
              <a:rPr lang="vi-VN" dirty="0"/>
              <a:t>Tạo trang web hoàn tất.</a:t>
            </a:r>
            <a:endParaRPr lang="vi-VN" dirty="0"/>
          </a:p>
          <a:p>
            <a:pPr>
              <a:buFont typeface="Courier New" panose="02070309020205020404" pitchFamily="49" charset="0"/>
              <a:buChar char="o"/>
            </a:pPr>
            <a:r>
              <a:rPr lang="vi-VN" dirty="0"/>
              <a:t>Cung cấp </a:t>
            </a:r>
            <a:r>
              <a:rPr lang="en-US" altLang="vi-VN" dirty="0"/>
              <a:t>bài báo</a:t>
            </a:r>
            <a:r>
              <a:rPr lang="vi-VN" dirty="0"/>
              <a:t> đầy đủ.</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806</Words>
  <Application>WPS Presentation</Application>
  <PresentationFormat>On-screen Show (16:9)</PresentationFormat>
  <Paragraphs>68</Paragraphs>
  <Slides>10</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SimSun</vt:lpstr>
      <vt:lpstr>Wingdings</vt:lpstr>
      <vt:lpstr>Arial</vt:lpstr>
      <vt:lpstr>Amatic SC</vt:lpstr>
      <vt:lpstr>Merriweather</vt:lpstr>
      <vt:lpstr>Courier New</vt:lpstr>
      <vt:lpstr>Cooper Black</vt:lpstr>
      <vt:lpstr>Microsoft YaHei</vt:lpstr>
      <vt:lpstr>Arial Unicode MS</vt:lpstr>
      <vt:lpstr>Nathaniel template</vt:lpstr>
      <vt:lpstr>NHẬP MÔN NGÀNH VÀ KỸ NĂNG MỀM</vt:lpstr>
      <vt:lpstr>PowerPoint 演示文稿</vt:lpstr>
      <vt:lpstr>PowerPoint 演示文稿</vt:lpstr>
      <vt:lpstr>MAIN INTERFACE</vt:lpstr>
      <vt:lpstr>List of outstanding lessons</vt:lpstr>
      <vt:lpstr>PowerPoint 演示文稿</vt:lpstr>
      <vt:lpstr>MODEL OVERVIEW</vt:lpstr>
      <vt:lpstr>MODELS OF ADDING AND DELETING</vt:lpstr>
      <vt:lpstr>  ACHIEVEMENTS ACQUIRED</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dc:creator>
  <cp:lastModifiedBy>Dũng Dương Anh</cp:lastModifiedBy>
  <cp:revision>17</cp:revision>
  <dcterms:created xsi:type="dcterms:W3CDTF">2023-06-21T03:41:43Z</dcterms:created>
  <dcterms:modified xsi:type="dcterms:W3CDTF">2023-06-21T04:16:39Z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BD84FFF9878145DC8114E352220B9869</vt:lpwstr>
  </property>
  <property fmtid="{D5CDD505-2E9C-101B-9397-08002B2CF9AE}" pid="3" name="KSOProductBuildVer">
    <vt:lpwstr>1033-11.2.0.11537</vt:lpwstr>
  </property>
</Properties>
</file>